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74" r:id="rId2"/>
    <p:sldId id="256" r:id="rId3"/>
    <p:sldId id="270" r:id="rId4"/>
    <p:sldId id="271" r:id="rId5"/>
    <p:sldId id="258" r:id="rId6"/>
    <p:sldId id="262" r:id="rId7"/>
    <p:sldId id="263" r:id="rId8"/>
    <p:sldId id="267" r:id="rId9"/>
    <p:sldId id="264" r:id="rId10"/>
    <p:sldId id="265" r:id="rId11"/>
    <p:sldId id="272" r:id="rId12"/>
    <p:sldId id="273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00FF"/>
    <a:srgbClr val="00CC00"/>
    <a:srgbClr val="FFFF00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ECB42-C3E6-4BE2-AF74-72668FAC56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15717-09BF-49C1-A1F6-BF693E919E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77941-FB33-4967-B88C-FF66A1C16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36E0E-62C4-4785-B490-C0A5FB7A8C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05629-F91C-477C-BEB4-222971622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8BE0B-30E3-4591-818C-FFC476F8DE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B3F5F-76C2-4D62-8931-E3DB4CC65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F9816-A315-4227-A102-EE73F26052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D3A40-E6DD-4A44-9BDA-9CF5FD4EF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17FC-7E4E-4AC9-922C-312E22A40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FB3B6-8FAF-40E6-BB7D-530410CACF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0DF62-C626-4D23-B940-826531A01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F4AE54B-B779-4B1B-BDC2-2AEC2EE02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7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271463"/>
            <a:ext cx="8229600" cy="1109662"/>
          </a:xfrm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8925"/>
            <a:ext cx="4038600" cy="4914900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dirty="0">
                <a:solidFill>
                  <a:srgbClr val="FF3300"/>
                </a:solidFill>
              </a:rPr>
              <a:t>Д О Б Р А Я</a:t>
            </a:r>
          </a:p>
          <a:p>
            <a:pPr eaLnBrk="1" hangingPunct="1">
              <a:defRPr/>
            </a:pPr>
            <a:endParaRPr lang="ru-RU" sz="4400" dirty="0">
              <a:solidFill>
                <a:srgbClr val="FF3300"/>
              </a:solidFill>
            </a:endParaRPr>
          </a:p>
          <a:p>
            <a:pPr eaLnBrk="1" hangingPunct="1">
              <a:defRPr/>
            </a:pPr>
            <a:r>
              <a:rPr lang="ru-RU" sz="4400" b="1" dirty="0">
                <a:solidFill>
                  <a:srgbClr val="FFFF00"/>
                </a:solidFill>
              </a:rPr>
              <a:t>Д О Р О Г А</a:t>
            </a:r>
          </a:p>
          <a:p>
            <a:pPr eaLnBrk="1" hangingPunct="1">
              <a:defRPr/>
            </a:pPr>
            <a:endParaRPr lang="ru-RU" sz="3600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ru-RU" sz="4200" b="1" dirty="0">
                <a:solidFill>
                  <a:srgbClr val="00CC00"/>
                </a:solidFill>
              </a:rPr>
              <a:t>Д Е Т С Т В А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200" b="1" dirty="0">
              <a:solidFill>
                <a:srgbClr val="00CC00"/>
              </a:solidFill>
            </a:endParaRPr>
          </a:p>
        </p:txBody>
      </p:sp>
      <p:graphicFrame>
        <p:nvGraphicFramePr>
          <p:cNvPr id="3076" name="Object 8"/>
          <p:cNvGraphicFramePr>
            <a:graphicFrameLocks noGrp="1" noChangeAspect="1"/>
          </p:cNvGraphicFramePr>
          <p:nvPr>
            <p:ph sz="half" idx="2"/>
          </p:nvPr>
        </p:nvGraphicFramePr>
        <p:xfrm>
          <a:off x="5364163" y="395288"/>
          <a:ext cx="3157537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776413" imgH="3170238" progId="">
                  <p:embed/>
                </p:oleObj>
              </mc:Choice>
              <mc:Fallback>
                <p:oleObj r:id="rId2" imgW="1776413" imgH="3170238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95288"/>
                        <a:ext cx="3157537" cy="547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>
                <a:solidFill>
                  <a:schemeClr val="tx1"/>
                </a:solidFill>
              </a:rPr>
              <a:t>Внимание! Прицепился, прокатился </a:t>
            </a:r>
            <a:br>
              <a:rPr lang="ru-RU" sz="2800" b="1">
                <a:solidFill>
                  <a:schemeClr val="tx1"/>
                </a:solidFill>
              </a:rPr>
            </a:br>
            <a:r>
              <a:rPr lang="ru-RU" sz="2800" b="1">
                <a:solidFill>
                  <a:schemeClr val="tx1"/>
                </a:solidFill>
              </a:rPr>
              <a:t>и в больнице очутился!</a:t>
            </a:r>
          </a:p>
        </p:txBody>
      </p:sp>
      <p:pic>
        <p:nvPicPr>
          <p:cNvPr id="13315" name="Picture 8" descr="image_8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35715"/>
          <a:stretch>
            <a:fillRect/>
          </a:stretch>
        </p:blipFill>
        <p:spPr>
          <a:xfrm>
            <a:off x="1835150" y="2205038"/>
            <a:ext cx="5761038" cy="403225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pPr eaLnBrk="1" hangingPunct="1">
              <a:defRPr/>
            </a:pPr>
            <a:endParaRPr lang="ru-RU" sz="40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800" b="1"/>
              <a:t>Не секрет, что все дети любят кататься. Кто на велосипеде, кто на скейтборде, кто на коньках. Для них тоже есть свои правила безопасности.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u="sng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u="sng"/>
          </a:p>
          <a:p>
            <a:pPr eaLnBrk="1" hangingPunct="1">
              <a:defRPr/>
            </a:pPr>
            <a:endParaRPr lang="ru-RU" sz="2800" b="1" u="sng"/>
          </a:p>
          <a:p>
            <a:pPr eaLnBrk="1" hangingPunct="1">
              <a:defRPr/>
            </a:pPr>
            <a:r>
              <a:rPr lang="ru-RU" sz="2800" b="1" u="sng"/>
              <a:t>Правило 1:</a:t>
            </a:r>
            <a:r>
              <a:rPr lang="ru-RU" sz="2800" b="1"/>
              <a:t> Не катайся в местах, где можно случайно выехать на проезжую часть. Зимой это относится и к конькам, и к санкам, и даже к фанеркам.</a:t>
            </a:r>
          </a:p>
        </p:txBody>
      </p:sp>
      <p:pic>
        <p:nvPicPr>
          <p:cNvPr id="14340" name="Picture 4" descr="j04284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276475"/>
            <a:ext cx="1724025" cy="19431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342900"/>
          </a:xfrm>
        </p:spPr>
        <p:txBody>
          <a:bodyPr/>
          <a:lstStyle/>
          <a:p>
            <a:pPr eaLnBrk="1" hangingPunct="1">
              <a:defRPr/>
            </a:pPr>
            <a:endParaRPr lang="ru-RU" sz="40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4897437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u="sng"/>
              <a:t>Правило 2: </a:t>
            </a:r>
            <a:r>
              <a:rPr lang="ru-RU" sz="2800" b="1"/>
              <a:t>Ездить на велосипеде по дорогам можно только с 14 лет.</a:t>
            </a:r>
          </a:p>
          <a:p>
            <a:pPr eaLnBrk="1" hangingPunct="1">
              <a:defRPr/>
            </a:pPr>
            <a:endParaRPr lang="ru-RU" sz="2800" b="1"/>
          </a:p>
          <a:p>
            <a:pPr eaLnBrk="1" hangingPunct="1">
              <a:defRPr/>
            </a:pPr>
            <a:r>
              <a:rPr lang="ru-RU" sz="2800" b="1"/>
              <a:t>Не переезжай дорогу на велосипеде, а переходи её по переходу, ведя велосипед за руль.   </a:t>
            </a:r>
          </a:p>
        </p:txBody>
      </p:sp>
      <p:pic>
        <p:nvPicPr>
          <p:cNvPr id="15364" name="Picture 6" descr="NOCAL5R9XWCAAL64C1CAJ0NCZJCASD2N3TCAS1J3QZCACEDPJ3CAD5YAHVCAZIHE14CA0R6UWICA83T0PYCA65FF2PCAWMPVJNCAH53FSICAD1XKNMCAJ23QUICAAY9NRCCAGGXHJCCA352JVUCAFKPAD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3860800"/>
            <a:ext cx="1822450" cy="2376488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6600" b="1">
                <a:solidFill>
                  <a:srgbClr val="FF3300"/>
                </a:solidFill>
              </a:rPr>
              <a:t>Ребята!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ru-RU" sz="4000" b="1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>
                <a:solidFill>
                  <a:srgbClr val="FF3300"/>
                </a:solidFill>
              </a:rPr>
              <a:t>Соблюдайте правила дорожного движения!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>
                <a:solidFill>
                  <a:srgbClr val="FF3300"/>
                </a:solidFill>
              </a:rPr>
              <a:t>ЛЮБИТЕ  ЖИЗНЬ!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/>
          <a:lstStyle/>
          <a:p>
            <a:pPr eaLnBrk="1" hangingPunct="1">
              <a:defRPr/>
            </a:pPr>
            <a:endParaRPr lang="ru-RU" sz="4000"/>
          </a:p>
        </p:txBody>
      </p:sp>
      <p:sp>
        <p:nvSpPr>
          <p:cNvPr id="86035" name="WordArt 19"/>
          <p:cNvSpPr>
            <a:spLocks noChangeArrowheads="1" noChangeShapeType="1" noTextEdit="1"/>
          </p:cNvSpPr>
          <p:nvPr/>
        </p:nvSpPr>
        <p:spPr bwMode="auto">
          <a:xfrm>
            <a:off x="539750" y="260350"/>
            <a:ext cx="8147050" cy="216058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5935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00FF"/>
                </a:solidFill>
                <a:latin typeface="Impact"/>
              </a:rPr>
              <a:t>Спасибо за внимание</a:t>
            </a:r>
          </a:p>
        </p:txBody>
      </p:sp>
      <p:pic>
        <p:nvPicPr>
          <p:cNvPr id="24580" name="Picture 21" descr="pe01821_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4438" y="2565400"/>
            <a:ext cx="3532187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animClr clrSpc="rgb" dir="cw">
                                      <p:cBhvr>
                                        <p:cTn id="11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3465512"/>
          </a:xfrm>
        </p:spPr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FF3300"/>
                </a:solidFill>
              </a:rPr>
              <a:t>Правила дорожного движения для школьников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FF00FF"/>
                </a:solidFill>
              </a:rPr>
              <a:t>Безопасность на дорогах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/>
              <a:t>Лучший способ сохранить свою жизнь на дорогах – соблюдать </a:t>
            </a:r>
            <a:r>
              <a:rPr lang="ru-RU" b="1">
                <a:solidFill>
                  <a:srgbClr val="FF3300"/>
                </a:solidFill>
              </a:rPr>
              <a:t>ПРАВИЛА</a:t>
            </a:r>
            <a:r>
              <a:rPr lang="ru-RU" b="1"/>
              <a:t>  </a:t>
            </a:r>
            <a:r>
              <a:rPr lang="ru-RU" b="1">
                <a:solidFill>
                  <a:srgbClr val="FFFF00"/>
                </a:solidFill>
              </a:rPr>
              <a:t>ДОРОЖНОГО</a:t>
            </a:r>
            <a:r>
              <a:rPr lang="ru-RU" b="1"/>
              <a:t>  </a:t>
            </a:r>
            <a:r>
              <a:rPr lang="ru-RU" b="1">
                <a:solidFill>
                  <a:srgbClr val="00CC00"/>
                </a:solidFill>
              </a:rPr>
              <a:t>ДВИЖЕНИЯ.</a:t>
            </a:r>
          </a:p>
          <a:p>
            <a:pPr eaLnBrk="1" hangingPunct="1">
              <a:defRPr/>
            </a:pPr>
            <a:r>
              <a:rPr lang="ru-RU" sz="2800" b="1" u="sng"/>
              <a:t>Правило 1</a:t>
            </a:r>
            <a:r>
              <a:rPr lang="ru-RU" sz="2800" b="1"/>
              <a:t>: Переходить улицу можно только по пешеходным переходам. Самый безопасный переход – подземный.</a:t>
            </a:r>
          </a:p>
          <a:p>
            <a:pPr eaLnBrk="1" hangingPunct="1">
              <a:defRPr/>
            </a:pPr>
            <a:r>
              <a:rPr lang="ru-RU" sz="2800" b="1" u="sng"/>
              <a:t>Правило 2</a:t>
            </a:r>
            <a:r>
              <a:rPr lang="ru-RU" sz="2800" b="1"/>
              <a:t>: Если нет подземного перехода, вы должны пользоваться переходом со светофором.</a:t>
            </a:r>
          </a:p>
          <a:p>
            <a:pPr eaLnBrk="1" hangingPunct="1">
              <a:defRPr/>
            </a:pPr>
            <a:endParaRPr lang="ru-RU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eaLnBrk="1" hangingPunct="1">
              <a:defRPr/>
            </a:pPr>
            <a:endParaRPr lang="ru-RU" sz="2800" b="1" u="sng"/>
          </a:p>
          <a:p>
            <a:pPr eaLnBrk="1" hangingPunct="1">
              <a:defRPr/>
            </a:pPr>
            <a:r>
              <a:rPr lang="ru-RU" sz="2800" b="1" u="sng"/>
              <a:t>Правило 3</a:t>
            </a:r>
            <a:r>
              <a:rPr lang="ru-RU" sz="2800" b="1"/>
              <a:t>: Нельзя переходить улицу на красный свет, даже если нет машин.</a:t>
            </a:r>
          </a:p>
          <a:p>
            <a:pPr eaLnBrk="1" hangingPunct="1">
              <a:defRPr/>
            </a:pPr>
            <a:r>
              <a:rPr lang="ru-RU" sz="2800" b="1" u="sng"/>
              <a:t>Правило 4</a:t>
            </a:r>
            <a:r>
              <a:rPr lang="ru-RU" sz="2800" b="1"/>
              <a:t>: Безопаснее всего переходить улицу с группой пешеходов.</a:t>
            </a:r>
          </a:p>
          <a:p>
            <a:pPr eaLnBrk="1" hangingPunct="1">
              <a:defRPr/>
            </a:pPr>
            <a:r>
              <a:rPr lang="ru-RU" sz="2800" b="1" u="sng"/>
              <a:t>Правило 5</a:t>
            </a:r>
            <a:r>
              <a:rPr lang="ru-RU" sz="2800" b="1"/>
              <a:t>: Ни в коем случае нельзя выбегать на дорогу (даже если очень спешишь). Перед дорогой надо остановиться.</a:t>
            </a:r>
          </a:p>
        </p:txBody>
      </p:sp>
      <p:pic>
        <p:nvPicPr>
          <p:cNvPr id="6147" name="Picture 4" descr="j02305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260350"/>
            <a:ext cx="173831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48" name="Object 5"/>
          <p:cNvGraphicFramePr>
            <a:graphicFrameLocks noGrp="1" noChangeAspect="1"/>
          </p:cNvGraphicFramePr>
          <p:nvPr>
            <p:ph type="title"/>
          </p:nvPr>
        </p:nvGraphicFramePr>
        <p:xfrm flipH="1">
          <a:off x="1187450" y="333375"/>
          <a:ext cx="1223963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033588" imgH="3390900" progId="">
                  <p:embed/>
                </p:oleObj>
              </mc:Choice>
              <mc:Fallback>
                <p:oleObj r:id="rId3" imgW="2033588" imgH="33909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1187450" y="333375"/>
                        <a:ext cx="1223963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dirty="0">
                <a:solidFill>
                  <a:schemeClr val="tx1"/>
                </a:solidFill>
              </a:rPr>
              <a:t>Правило 5</a:t>
            </a:r>
            <a:r>
              <a:rPr lang="ru-RU" sz="2800" b="1" dirty="0">
                <a:solidFill>
                  <a:schemeClr val="tx1"/>
                </a:solidFill>
              </a:rPr>
              <a:t>:</a:t>
            </a:r>
            <a:r>
              <a:rPr lang="ru-RU" sz="3600" b="1" dirty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На дорогах, где нет тротуара, ходите только по левой обочине, навстречу движущемуся транспорту!</a:t>
            </a:r>
          </a:p>
        </p:txBody>
      </p:sp>
      <p:pic>
        <p:nvPicPr>
          <p:cNvPr id="8195" name="Picture 14" descr="image_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49026"/>
          <a:stretch>
            <a:fillRect/>
          </a:stretch>
        </p:blipFill>
        <p:spPr>
          <a:xfrm>
            <a:off x="2195513" y="1600200"/>
            <a:ext cx="4681537" cy="485298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dirty="0">
                <a:solidFill>
                  <a:schemeClr val="tx1"/>
                </a:solidFill>
              </a:rPr>
              <a:t>Правило 6</a:t>
            </a:r>
            <a:r>
              <a:rPr lang="ru-RU" sz="2800" b="1" dirty="0">
                <a:solidFill>
                  <a:schemeClr val="tx1"/>
                </a:solidFill>
              </a:rPr>
              <a:t>:</a:t>
            </a:r>
            <a:r>
              <a:rPr lang="ru-RU" sz="3600" b="1" dirty="0"/>
              <a:t> </a:t>
            </a:r>
            <a:r>
              <a:rPr lang="ru-RU" sz="2800" b="1" dirty="0">
                <a:solidFill>
                  <a:schemeClr val="tx1"/>
                </a:solidFill>
              </a:rPr>
              <a:t>На дорогах, на проезжей части, на мостовой детям категорически запрещается играть!</a:t>
            </a:r>
          </a:p>
        </p:txBody>
      </p:sp>
      <p:pic>
        <p:nvPicPr>
          <p:cNvPr id="9219" name="Picture 6" descr="image_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35150" y="1916113"/>
            <a:ext cx="5670550" cy="460851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981075"/>
            <a:ext cx="7859712" cy="652463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b="1" u="sng" dirty="0">
                <a:solidFill>
                  <a:schemeClr val="tx1"/>
                </a:solidFill>
              </a:rPr>
              <a:t>Правило 7:</a:t>
            </a:r>
            <a:r>
              <a:rPr lang="ru-RU" sz="2800" b="1" dirty="0">
                <a:solidFill>
                  <a:schemeClr val="tx1"/>
                </a:solidFill>
              </a:rPr>
              <a:t> Переходить улицу можно где изображена «Зебра» или установлен знак «Пешеходный переход»</a:t>
            </a:r>
          </a:p>
        </p:txBody>
      </p:sp>
      <p:pic>
        <p:nvPicPr>
          <p:cNvPr id="10243" name="Picture 6" descr="image_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43213" y="2420938"/>
            <a:ext cx="3609975" cy="42481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u="sng" dirty="0"/>
              <a:t>Правило 8:</a:t>
            </a:r>
            <a:r>
              <a:rPr lang="ru-RU" sz="2800" b="1" dirty="0"/>
              <a:t> Запрещается переходить проезжую часть дороги перед близко идущим транспортом.</a:t>
            </a:r>
          </a:p>
          <a:p>
            <a:pPr eaLnBrk="1" hangingPunct="1">
              <a:defRPr/>
            </a:pPr>
            <a:r>
              <a:rPr lang="ru-RU" sz="2800" b="1" u="sng" dirty="0"/>
              <a:t>Правило 9:</a:t>
            </a:r>
            <a:r>
              <a:rPr lang="ru-RU" sz="2800" b="1" dirty="0"/>
              <a:t> Переходя улицу, всегда надо смотреть: сначала – налево, направо. </a:t>
            </a:r>
            <a:r>
              <a:rPr lang="ru-RU" sz="2800" b="1"/>
              <a:t>налево. </a:t>
            </a:r>
            <a:r>
              <a:rPr lang="ru-RU" sz="2800" b="1" dirty="0"/>
              <a:t>а дойдя до середины дороги – направо.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b="1" i="1" dirty="0"/>
              <a:t>    </a:t>
            </a:r>
            <a:r>
              <a:rPr lang="ru-RU" b="1" i="1" dirty="0">
                <a:latin typeface="Times New Roman" pitchFamily="18" charset="0"/>
              </a:rPr>
              <a:t>Дорога не тропинка, дорога не канава…Сперва смотри налево, потом смотри направо.</a:t>
            </a:r>
          </a:p>
        </p:txBody>
      </p:sp>
      <p:graphicFrame>
        <p:nvGraphicFramePr>
          <p:cNvPr id="11267" name="Object 7"/>
          <p:cNvGraphicFramePr>
            <a:graphicFrameLocks noGrp="1" noChangeAspect="1"/>
          </p:cNvGraphicFramePr>
          <p:nvPr>
            <p:ph type="title"/>
          </p:nvPr>
        </p:nvGraphicFramePr>
        <p:xfrm>
          <a:off x="7451725" y="5013325"/>
          <a:ext cx="8636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728788" imgH="3252788" progId="">
                  <p:embed/>
                </p:oleObj>
              </mc:Choice>
              <mc:Fallback>
                <p:oleObj r:id="rId2" imgW="1728788" imgH="325278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5013325"/>
                        <a:ext cx="863600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2800" b="1" u="sng" dirty="0">
                <a:solidFill>
                  <a:schemeClr val="tx1"/>
                </a:solidFill>
              </a:rPr>
              <a:t>Правило 10:</a:t>
            </a:r>
            <a:r>
              <a:rPr lang="ru-RU" sz="2800" b="1" dirty="0">
                <a:solidFill>
                  <a:schemeClr val="tx1"/>
                </a:solidFill>
              </a:rPr>
              <a:t> Нельзя цепляться сзади за автотранспорт. Берегите свою жизнь!</a:t>
            </a:r>
          </a:p>
        </p:txBody>
      </p:sp>
      <p:pic>
        <p:nvPicPr>
          <p:cNvPr id="12291" name="Picture 6" descr="image_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84438" y="1600200"/>
            <a:ext cx="3959225" cy="492442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155</TotalTime>
  <Words>360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Impact</vt:lpstr>
      <vt:lpstr>Times New Roman</vt:lpstr>
      <vt:lpstr>Wingdings</vt:lpstr>
      <vt:lpstr>Круги</vt:lpstr>
      <vt:lpstr>Презентация PowerPoint</vt:lpstr>
      <vt:lpstr>Правила дорожного движения для школьников</vt:lpstr>
      <vt:lpstr>Безопасность на дорогах</vt:lpstr>
      <vt:lpstr>Презентация PowerPoint</vt:lpstr>
      <vt:lpstr>Правило 5: На дорогах, где нет тротуара, ходите только по левой обочине, навстречу движущемуся транспорту!</vt:lpstr>
      <vt:lpstr>Правило 6: На дорогах, на проезжей части, на мостовой детям категорически запрещается играть!</vt:lpstr>
      <vt:lpstr>Правило 7: Переходить улицу можно где изображена «Зебра» или установлен знак «Пешеходный переход»</vt:lpstr>
      <vt:lpstr>Презентация PowerPoint</vt:lpstr>
      <vt:lpstr>Правило 10: Нельзя цепляться сзади за автотранспорт. Берегите свою жизнь!</vt:lpstr>
      <vt:lpstr>Внимание! Прицепился, прокатился  и в больнице очутился!</vt:lpstr>
      <vt:lpstr>Презентация PowerPoint</vt:lpstr>
      <vt:lpstr>Презентация PowerPoint</vt:lpstr>
      <vt:lpstr>Ребята!</vt:lpstr>
      <vt:lpstr>Презентация PowerPoint</vt:lpstr>
    </vt:vector>
  </TitlesOfParts>
  <Company>SCHOOL32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дорожного движения для школьников</dc:title>
  <dc:creator>M-8</dc:creator>
  <cp:lastModifiedBy>HP</cp:lastModifiedBy>
  <cp:revision>13</cp:revision>
  <dcterms:created xsi:type="dcterms:W3CDTF">2010-03-02T07:45:02Z</dcterms:created>
  <dcterms:modified xsi:type="dcterms:W3CDTF">2024-09-13T18:21:08Z</dcterms:modified>
</cp:coreProperties>
</file>