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8" r:id="rId5"/>
    <p:sldId id="274" r:id="rId6"/>
    <p:sldId id="273" r:id="rId7"/>
    <p:sldId id="269" r:id="rId8"/>
    <p:sldId id="270" r:id="rId9"/>
    <p:sldId id="271" r:id="rId10"/>
    <p:sldId id="27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58" r:id="rId19"/>
    <p:sldId id="25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36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D3FE8C-2ECD-44EC-B618-A36ACDA3DE16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10.xml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pynet.ru/images/2007/10/29/california/california_04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msbox.ru/show/4026.gif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285728"/>
            <a:ext cx="4500594" cy="4643470"/>
          </a:xfrm>
        </p:spPr>
        <p:txBody>
          <a:bodyPr>
            <a:noAutofit/>
          </a:bodyPr>
          <a:lstStyle/>
          <a:p>
            <a:r>
              <a:rPr lang="ru-RU" sz="8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Хочу все    знать!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715016"/>
            <a:ext cx="8001056" cy="714380"/>
          </a:xfrm>
        </p:spPr>
        <p:txBody>
          <a:bodyPr>
            <a:noAutofit/>
          </a:bodyPr>
          <a:lstStyle/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D:\Ирина Александровна\анимации1\картинки по пдд\previsheni-skor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428992" cy="306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8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9" y="285728"/>
            <a:ext cx="72866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 </a:t>
            </a:r>
          </a:p>
          <a:p>
            <a:pPr algn="ctr"/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42976" y="357166"/>
            <a:ext cx="735811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Взрыв характеризуется следующими особенностями (найдите ошибку в приведенных примерах):</a:t>
            </a:r>
            <a:endParaRPr kumimoji="0" lang="ru-RU" sz="8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большой скоростью химического превращения;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б) большим количеством газообразных продуктов;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в) резким повышением температуры;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г) сильным звуковым эффектом (грохот, громкий звук, шум, сильный хлопок);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мощным дробящим действием.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9</a:t>
            </a: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101" y="285728"/>
            <a:ext cx="7215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2976" y="428604"/>
            <a:ext cx="77153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 с ядерным реактором, завод, использующий ядерное топливо или перерабатывающий ядерный материал, а также его место хранения и транспортное средство, перевозящее ядерный материал или источник ионизирующего излучения, при аварии на котором или разрушении которого может произойти облучение людей, животных и растений, а также радио активное загрязнение окружающей природной среды, это:</a:t>
            </a:r>
            <a:endParaRPr kumimoji="0" lang="ru-RU" sz="1050" b="1" i="1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а) объект экономики особой опасности;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б) экологически опасный объект;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в)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радиационно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опасный объект;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г) объект повышенной опасности. 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10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3" y="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14414" y="571480"/>
            <a:ext cx="792958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Сточные воды подразделяются на:</a:t>
            </a:r>
            <a:endParaRPr kumimoji="0" lang="ru-RU" sz="1200" b="1" i="1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lang="ru-RU" sz="28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бытовые;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б) атмосферные или ливневые;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в) производственные;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г) питьевые.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32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Укажите допущенную ошибку.</a:t>
            </a:r>
            <a:endParaRPr kumimoji="0" lang="ru-RU" sz="40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1</a:t>
            </a:r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00042"/>
            <a:ext cx="1643074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714488"/>
            <a:ext cx="557216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79208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57166"/>
            <a:ext cx="18573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571612"/>
            <a:ext cx="507209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3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 rot="10800000" flipV="1">
            <a:off x="1285852" y="30087"/>
            <a:ext cx="78581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Запрещается, так как пешеходный переход находиться в другом месте.</a:t>
            </a:r>
            <a:endParaRPr kumimoji="0" lang="ru-RU" sz="3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D:\Ирина Александровна\анимации1\картинки по пдд\mult4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4063530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714356"/>
            <a:ext cx="3643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 На рисунке 1.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r="74000"/>
          <a:stretch>
            <a:fillRect/>
          </a:stretch>
        </p:blipFill>
        <p:spPr bwMode="auto">
          <a:xfrm>
            <a:off x="2571736" y="1857364"/>
            <a:ext cx="37862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14290"/>
            <a:ext cx="6643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 Убедиться, что водитель автомобиля уступает дорогу, после </a:t>
            </a:r>
            <a:endParaRPr lang="ru-RU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этого перейти по пешеходному переходу</a:t>
            </a:r>
            <a:endParaRPr lang="ru-RU" sz="2800" dirty="0"/>
          </a:p>
        </p:txBody>
      </p:sp>
      <p:pic>
        <p:nvPicPr>
          <p:cNvPr id="19457" name="Picture 1" descr="D:\Ирина Александровна\анимации1\картинки по пдд\288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82133">
            <a:off x="435169" y="2003149"/>
            <a:ext cx="4286248" cy="2857499"/>
          </a:xfrm>
          <a:prstGeom prst="rect">
            <a:avLst/>
          </a:prstGeom>
          <a:noFill/>
        </p:spPr>
      </p:pic>
      <p:pic>
        <p:nvPicPr>
          <p:cNvPr id="19458" name="Picture 2" descr="D:\Ирина Александровна\анимации1\картинки по пдд\Avtobus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00074">
            <a:off x="3919773" y="2276707"/>
            <a:ext cx="4262446" cy="4262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57148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 ЧС техногенного характера;</a:t>
            </a:r>
            <a:endParaRPr lang="ru-RU" sz="3200" dirty="0"/>
          </a:p>
        </p:txBody>
      </p:sp>
      <p:pic>
        <p:nvPicPr>
          <p:cNvPr id="7" name="Picture 2" descr="F:\чс\126647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514251" cy="2923515"/>
          </a:xfrm>
          <a:prstGeom prst="rect">
            <a:avLst/>
          </a:prstGeom>
          <a:noFill/>
        </p:spPr>
      </p:pic>
      <p:pic>
        <p:nvPicPr>
          <p:cNvPr id="8" name="Picture 4" descr="F:\чс\article-1019289-0138359E00000578-60_468x2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0718" y="3071810"/>
            <a:ext cx="487328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642043"/>
            <a:ext cx="478634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4400" dirty="0"/>
          </a:p>
          <a:p>
            <a:r>
              <a:rPr lang="ru-RU" sz="4800" dirty="0"/>
              <a:t> </a:t>
            </a:r>
          </a:p>
          <a:p>
            <a:r>
              <a:rPr lang="ru-RU" sz="4800" dirty="0"/>
              <a:t> </a:t>
            </a:r>
          </a:p>
          <a:p>
            <a:pPr algn="ctr"/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28586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 потенциально опасный объект;</a:t>
            </a:r>
            <a:endParaRPr lang="ru-RU" sz="3200" dirty="0"/>
          </a:p>
        </p:txBody>
      </p:sp>
      <p:pic>
        <p:nvPicPr>
          <p:cNvPr id="8" name="Picture 2" descr="http://s51.radikal.ru/i134/0912/0e/fde6a4d196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3116"/>
            <a:ext cx="542925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2483768" y="5373216"/>
            <a:ext cx="1080120" cy="10081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7</a:t>
            </a:r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2339752" y="764704"/>
            <a:ext cx="1080120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10</a:t>
            </a: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1403648" y="2348880"/>
            <a:ext cx="1080120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9</a:t>
            </a: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1331640" y="4077072"/>
            <a:ext cx="108012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8</a:t>
            </a:r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4139952" y="548680"/>
            <a:ext cx="108012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1</a:t>
            </a:r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5652120" y="980728"/>
            <a:ext cx="1080120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2</a:t>
            </a:r>
          </a:p>
        </p:txBody>
      </p:sp>
      <p:sp>
        <p:nvSpPr>
          <p:cNvPr id="9" name="Овал 8">
            <a:hlinkClick r:id="rId8" action="ppaction://hlinksldjump"/>
          </p:cNvPr>
          <p:cNvSpPr/>
          <p:nvPr/>
        </p:nvSpPr>
        <p:spPr>
          <a:xfrm>
            <a:off x="6588224" y="2132856"/>
            <a:ext cx="1080120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3</a:t>
            </a:r>
          </a:p>
        </p:txBody>
      </p:sp>
      <p:sp>
        <p:nvSpPr>
          <p:cNvPr id="10" name="Овал 9">
            <a:hlinkClick r:id="rId9" action="ppaction://hlinksldjump"/>
          </p:cNvPr>
          <p:cNvSpPr/>
          <p:nvPr/>
        </p:nvSpPr>
        <p:spPr>
          <a:xfrm>
            <a:off x="6804248" y="3933056"/>
            <a:ext cx="1080120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4</a:t>
            </a:r>
            <a:endParaRPr lang="ru-RU" b="1" dirty="0"/>
          </a:p>
        </p:txBody>
      </p:sp>
      <p:sp>
        <p:nvSpPr>
          <p:cNvPr id="11" name="Овал 10">
            <a:hlinkClick r:id="rId10" action="ppaction://hlinksldjump"/>
          </p:cNvPr>
          <p:cNvSpPr/>
          <p:nvPr/>
        </p:nvSpPr>
        <p:spPr>
          <a:xfrm>
            <a:off x="5724128" y="5157192"/>
            <a:ext cx="1080120" cy="1008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5</a:t>
            </a:r>
          </a:p>
        </p:txBody>
      </p:sp>
      <p:sp>
        <p:nvSpPr>
          <p:cNvPr id="12" name="Овал 11">
            <a:hlinkClick r:id="rId11" action="ppaction://hlinksldjump"/>
          </p:cNvPr>
          <p:cNvSpPr/>
          <p:nvPr/>
        </p:nvSpPr>
        <p:spPr>
          <a:xfrm>
            <a:off x="4211960" y="5517232"/>
            <a:ext cx="1080120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06429" y="3140968"/>
            <a:ext cx="288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000108"/>
            <a:ext cx="5998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/>
              <a:t> </a:t>
            </a:r>
            <a:endParaRPr lang="ru-RU" sz="8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357298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 резким повышением температуры;</a:t>
            </a:r>
            <a:endParaRPr lang="ru-RU" sz="3200" dirty="0"/>
          </a:p>
        </p:txBody>
      </p:sp>
      <p:pic>
        <p:nvPicPr>
          <p:cNvPr id="8" name="Рисунок 5" descr="Картинка 176 из 435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4552" t="25373" r="13806" b="29850"/>
          <a:stretch>
            <a:fillRect/>
          </a:stretch>
        </p:blipFill>
        <p:spPr bwMode="auto">
          <a:xfrm>
            <a:off x="1500166" y="2928934"/>
            <a:ext cx="5929354" cy="2779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285860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lang="ru-RU" sz="2800" b="1" dirty="0" err="1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радиационно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опасный объект;</a:t>
            </a:r>
            <a:endParaRPr lang="ru-RU" sz="2800" dirty="0"/>
          </a:p>
        </p:txBody>
      </p:sp>
      <p:pic>
        <p:nvPicPr>
          <p:cNvPr id="15361" name="Picture 1" descr="D:\Ирина Александровна\анимации1\аппокалипсис\su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357430"/>
            <a:ext cx="5734056" cy="34968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Вопросы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357166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г) питьевые.</a:t>
            </a:r>
            <a:endParaRPr lang="ru-RU" sz="3600" b="1" dirty="0"/>
          </a:p>
        </p:txBody>
      </p:sp>
      <p:pic>
        <p:nvPicPr>
          <p:cNvPr id="14337" name="Picture 1" descr="D:\Ирина Александровна\анимации1\аппокалипсис\manhattan-under-w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3645962" cy="2953229"/>
          </a:xfrm>
          <a:prstGeom prst="rect">
            <a:avLst/>
          </a:prstGeom>
          <a:noFill/>
        </p:spPr>
      </p:pic>
      <p:pic>
        <p:nvPicPr>
          <p:cNvPr id="14338" name="Picture 2" descr="D:\Ирина Александровна\анимации1\аппокалипсис\750106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8"/>
            <a:ext cx="4000496" cy="3002249"/>
          </a:xfrm>
          <a:prstGeom prst="rect">
            <a:avLst/>
          </a:prstGeom>
          <a:noFill/>
        </p:spPr>
      </p:pic>
      <p:pic>
        <p:nvPicPr>
          <p:cNvPr id="9" name="Picture 6" descr="Гроза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714612" y="3352784"/>
            <a:ext cx="3505216" cy="3505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1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0"/>
            <a:ext cx="771530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4800" b="1" dirty="0"/>
              <a:t>Какой знак запрещает движение для пешеходов?</a:t>
            </a:r>
            <a:endParaRPr lang="ru-RU" sz="4800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214554"/>
            <a:ext cx="213107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714620"/>
            <a:ext cx="2295539" cy="20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500826" y="3929066"/>
          <a:ext cx="1904021" cy="193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Точечный рисунок" r:id="rId6" imgW="1380952" imgH="1400000" progId="PBrush">
                  <p:embed/>
                </p:oleObj>
              </mc:Choice>
              <mc:Fallback>
                <p:oleObj name="Точечный рисунок" r:id="rId6" imgW="1380952" imgH="1400000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3929066"/>
                        <a:ext cx="1904021" cy="193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а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643182"/>
            <a:ext cx="700092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>
              <a:solidFill>
                <a:prstClr val="white"/>
              </a:solidFill>
            </a:endParaRPr>
          </a:p>
          <a:p>
            <a:pPr lvl="0"/>
            <a:endParaRPr lang="ru-RU" b="1" dirty="0">
              <a:solidFill>
                <a:prstClr val="white"/>
              </a:solidFill>
            </a:endParaRPr>
          </a:p>
          <a:p>
            <a:pPr lvl="0"/>
            <a:endParaRPr lang="ru-RU" b="1" dirty="0">
              <a:solidFill>
                <a:prstClr val="white"/>
              </a:solidFill>
            </a:endParaRPr>
          </a:p>
          <a:p>
            <a:pPr lvl="0"/>
            <a:r>
              <a:rPr lang="ru-RU" sz="3200" b="1" dirty="0">
                <a:solidFill>
                  <a:schemeClr val="bg1"/>
                </a:solidFill>
              </a:rPr>
              <a:t>А</a:t>
            </a:r>
          </a:p>
          <a:p>
            <a:pPr lvl="0"/>
            <a:endParaRPr lang="ru-RU" sz="3200" b="1" dirty="0">
              <a:solidFill>
                <a:prstClr val="white"/>
              </a:solidFill>
            </a:endParaRPr>
          </a:p>
          <a:p>
            <a:pPr lvl="0"/>
            <a:r>
              <a:rPr lang="ru-RU" sz="3200" b="1" dirty="0">
                <a:solidFill>
                  <a:prstClr val="white"/>
                </a:solidFill>
              </a:rPr>
              <a:t>                           </a:t>
            </a:r>
            <a:r>
              <a:rPr lang="ru-RU" sz="3200" b="1" dirty="0">
                <a:solidFill>
                  <a:schemeClr val="bg1"/>
                </a:solidFill>
              </a:rPr>
              <a:t>Б</a:t>
            </a:r>
          </a:p>
          <a:p>
            <a:pPr lvl="0"/>
            <a:endParaRPr lang="ru-RU" sz="3200" b="1" dirty="0">
              <a:solidFill>
                <a:schemeClr val="bg1"/>
              </a:solidFill>
            </a:endParaRPr>
          </a:p>
          <a:p>
            <a:pPr lvl="0"/>
            <a:r>
              <a:rPr lang="ru-RU" sz="3200" b="1" dirty="0">
                <a:solidFill>
                  <a:schemeClr val="bg1"/>
                </a:solidFill>
              </a:rPr>
              <a:t>                                                        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9208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2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071538" y="285728"/>
            <a:ext cx="8072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из знаков устанавливается непосредственно у пешеходного перехода?</a:t>
            </a:r>
            <a:endParaRPr kumimoji="0" lang="ru-RU" sz="400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53" t="19894" r="22008" b="53334"/>
          <a:stretch>
            <a:fillRect/>
          </a:stretch>
        </p:blipFill>
        <p:spPr bwMode="auto">
          <a:xfrm>
            <a:off x="2000232" y="1928802"/>
            <a:ext cx="19097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82" t="55304" r="22804" b="18094"/>
          <a:stretch>
            <a:fillRect/>
          </a:stretch>
        </p:blipFill>
        <p:spPr bwMode="auto">
          <a:xfrm>
            <a:off x="5572132" y="1928802"/>
            <a:ext cx="1978671" cy="148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143380"/>
            <a:ext cx="164306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78" t="57256" r="53664" b="16626"/>
          <a:stretch>
            <a:fillRect/>
          </a:stretch>
        </p:blipFill>
        <p:spPr bwMode="auto">
          <a:xfrm>
            <a:off x="5786446" y="4071942"/>
            <a:ext cx="191580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42976" y="2928934"/>
            <a:ext cx="57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3600" b="1" dirty="0">
                <a:solidFill>
                  <a:schemeClr val="bg1"/>
                </a:solidFill>
              </a:rPr>
              <a:t>А                              Б</a:t>
            </a:r>
          </a:p>
          <a:p>
            <a:endParaRPr lang="ru-RU" sz="3600" b="1" dirty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  <a:p>
            <a:r>
              <a:rPr lang="ru-RU" sz="3600" b="1" dirty="0">
                <a:solidFill>
                  <a:schemeClr val="bg1"/>
                </a:solidFill>
              </a:rPr>
              <a:t>В                                Г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3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0"/>
            <a:ext cx="7500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 </a:t>
            </a:r>
          </a:p>
          <a:p>
            <a:r>
              <a:rPr lang="ru-RU" sz="3600" dirty="0"/>
              <a:t> </a:t>
            </a:r>
          </a:p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571604" y="0"/>
            <a:ext cx="72866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Разрешается ли пешеходу пересекать проезжую часть в данном случае?</a:t>
            </a:r>
            <a:endParaRPr kumimoji="0" lang="ru-RU" sz="4000" b="1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6" name="Рисунок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3818017" cy="3000396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214810" y="1285860"/>
            <a:ext cx="45720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     а) Запрещается, так как пешеходный переход находиться в другом месте.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    б) Разрешается, так как знак не запрещает детям переходить здесь улицу.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entury Schoolbook" charset="-52"/>
                <a:ea typeface="Times New Roman" pitchFamily="18" charset="0"/>
                <a:cs typeface="Century Schoolbook" charset="-52"/>
              </a:rPr>
              <a:t>     в) Разрешается, только под прямым углом, когда дорога хорошо просматривается, в обе стороны и в зоне видимости нет пешеходных переходов или перекрестка.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4</a:t>
            </a:r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285728"/>
            <a:ext cx="8215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На каком рисунке изображено  самое безопасное место  для перехода через проезжую часть?</a:t>
            </a: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71438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 l="53000"/>
          <a:stretch>
            <a:fillRect/>
          </a:stretch>
        </p:blipFill>
        <p:spPr bwMode="auto">
          <a:xfrm>
            <a:off x="7358082" y="1428736"/>
            <a:ext cx="15001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357422" y="4429132"/>
            <a:ext cx="39290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а) На рисунках 1 и 3.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На рисунке 1.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в) На рисунках 1, 3 и 4.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г) На всех рисунках.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5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0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 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57290" y="0"/>
            <a:ext cx="71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должны вести себя пешеходы в этой ситуации?</a:t>
            </a:r>
            <a:endParaRPr kumimoji="0" lang="ru-RU" sz="3600" b="0" i="1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8" name="Рисунок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28802"/>
            <a:ext cx="5218080" cy="3000396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143504" y="928670"/>
            <a:ext cx="40004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а) Пропустить автомобиль.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б) Перейти дорогу, не пропуская автомобиль.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в) Убедиться, что водитель автомобиля уступает дорогу, после 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этого перейти по пешеходному переходу.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6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14291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/>
              <a:t> Производственные аварии и катастрофы относятся к: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1571612"/>
            <a:ext cx="64294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а) ЧС экологического характера;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б) ЧС природного характера;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в) ЧС техногенного характера;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г) стихийного бедствия.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чс\buildin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496"/>
            <a:ext cx="3975371" cy="2647943"/>
          </a:xfrm>
          <a:prstGeom prst="rect">
            <a:avLst/>
          </a:prstGeom>
          <a:noFill/>
        </p:spPr>
      </p:pic>
      <p:pic>
        <p:nvPicPr>
          <p:cNvPr id="10" name="Picture 4" descr="F:\чс\photo_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71876"/>
            <a:ext cx="4167212" cy="2773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Вопросы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7</a:t>
            </a: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"/>
            <a:ext cx="7500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 </a:t>
            </a:r>
          </a:p>
          <a:p>
            <a:r>
              <a:rPr lang="ru-RU" sz="2800" dirty="0"/>
              <a:t> </a:t>
            </a:r>
          </a:p>
          <a:p>
            <a:r>
              <a:rPr lang="ru-RU" sz="3600" dirty="0"/>
              <a:t> </a:t>
            </a:r>
          </a:p>
          <a:p>
            <a:pPr algn="ct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142976" y="428604"/>
            <a:ext cx="742955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Объект народного хозяйства или иного назначения, при аварии на котором может произойти гибель людей, сельскохозяйственных животных и растений, возникнуть угроза здоровью людей, либо нанесен ущерб экономике или окружающей среде, это:</a:t>
            </a:r>
            <a:endParaRPr kumimoji="0" lang="ru-RU" sz="1050" b="1" i="1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а) аварийный объект;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б) потенциально опасный объект;</a:t>
            </a: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в) катастрофически опасный объект.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600</Words>
  <Application>Microsoft Office PowerPoint</Application>
  <PresentationFormat>Экран (4:3)</PresentationFormat>
  <Paragraphs>150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3" baseType="lpstr">
      <vt:lpstr>AnastasiaScript</vt:lpstr>
      <vt:lpstr>Arial</vt:lpstr>
      <vt:lpstr>Book Antiqua</vt:lpstr>
      <vt:lpstr>Century Schoolbook</vt:lpstr>
      <vt:lpstr>Lucida Sans</vt:lpstr>
      <vt:lpstr>Times New Roman</vt:lpstr>
      <vt:lpstr>Wingdings</vt:lpstr>
      <vt:lpstr>Wingdings 2</vt:lpstr>
      <vt:lpstr>Wingdings 3</vt:lpstr>
      <vt:lpstr>Апекс</vt:lpstr>
      <vt:lpstr>Точечный рисунок</vt:lpstr>
      <vt:lpstr>Хочу все    знать!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Хочу все знать!</dc:title>
  <dc:creator>Юрий</dc:creator>
  <cp:lastModifiedBy>HP</cp:lastModifiedBy>
  <cp:revision>43</cp:revision>
  <dcterms:created xsi:type="dcterms:W3CDTF">2012-04-15T10:43:08Z</dcterms:created>
  <dcterms:modified xsi:type="dcterms:W3CDTF">2024-09-16T18:51:16Z</dcterms:modified>
</cp:coreProperties>
</file>