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4" autoAdjust="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7F6D55-8F8F-437D-9447-9E48C144764F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72AB5A-A587-455D-AAE2-7ECB89411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A348D-FCCB-4519-AC29-B64C761351E0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1E95-DE35-41D7-89FB-1B1AC47A2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97716-C601-441D-A3F6-6819A4491A44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AD0C-0D7F-4883-A881-FF4120C4B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A214-A375-4103-8E5F-CCA228AA86F1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D45A4-84E5-4644-9CB9-0411E92AE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A734-0B92-4D51-9DA1-B64317ED25F0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030-A6C4-4008-BD4D-BF73EC138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EEBD-0FEB-48C1-A573-B13F6B9F3E01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A69F4-9114-427E-9803-47BCA9217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4A0B0-9DD8-4F6A-9DF5-54D17716C8D6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E186-3980-493E-912D-5D3EB6860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92ADA-4B61-4046-9DFF-73CBC879E689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D9EF-8BB6-4661-89DE-658F37405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561D-CAB0-46F6-B402-2797F6A5C829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E2C82-4F3B-482A-8084-8CE1F7655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339BE-059C-42D9-AF4F-6AF7E0C483C7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C7FA-4258-4E04-885F-1349F4C27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689B-8357-487C-9439-B4EF510E6C6C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32C89-EBB7-40D0-A833-EDC692ADF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73385-2442-4243-910A-32DDD0A4C924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4C9D-BE2B-43E4-8385-6EACBF041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0FB0AB-8124-4D5E-A01C-6E93D369246D}" type="datetimeFigureOut">
              <a:rPr lang="ru-RU"/>
              <a:pPr>
                <a:defRPr/>
              </a:pPr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51FA60-739E-472F-A386-C5C08901F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9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audio" Target="../media/audio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4.bin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5.bin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Безопасная дорога в школу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13" y="3714750"/>
            <a:ext cx="2857500" cy="2143125"/>
          </a:xfrm>
        </p:spPr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3714750"/>
            <a:ext cx="3143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4294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Рекомендации родителям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7864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 </a:t>
            </a:r>
            <a:endParaRPr lang="ru-RU" sz="3600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На улице, где машины появляются редко дети, выбегают Главная опасность - стоящая машина!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на дорогу предварительно ее не осмотрев, и попадают под машину. Выработайте у ребенка привычку всегда перед выходом на дорогу остановиться, оглядеться, прислушаться - и только тогда переходить улицу.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Стоя на осевой линии, помните: сзади может оказаться машина!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Дойдя до осевой линии и остановившись, дети обычно следят только за машинами, двигающимися с правой стороны, и забывают об автомобилях проезжающих у них за спиной. Испугавшись, ребенок может сделать шаг назад - прямо под колеса машины. Если пришлось остановиться на середине дороги, надо быть предельно внимательным, не делать ни одного движения, не убедившись в безопасности.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На улице крепко держите ребенка за руку!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Находясь рядом с взрослым, ребенок полагается на него и либо вовсе не наблюдает за дорогой, либо наблюдает плохо. Взрослый этого не учитывает. На улице дети отвлекаются на всевозможные предметы, звуки, не заметив идущую машину, и думая, что путь свободен, вырываются из рук взрослого и бегут через дорогу. Возле перехода дороги вы должны крепко держать ребенка за руку.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Арки и выезды из дворов - места скрытой опасности!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В крупных городах местом повышенной опасности являются арки, через которые из дворов на проезжую часть выезжают машины. Не допускайте, чтобы ребенок бежал мимо арки впереди взрослого: его необходимо держать за руку.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Помните! Ребенок учится законам улицы, беря пример с вас, родителей, других взрослых.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Пусть Ваш пример учит дисциплинированному поведению на улице не только Вашего ребенка, но и других детей.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Переходите дорогу, соблюдая Правила дорожного движения.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4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54544"/>
      </p:ext>
    </p:extLst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6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557216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813" y="2071688"/>
            <a:ext cx="5072062" cy="22145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ПОМНИ И СОБЛЮДАЙ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ДОРОЖНЫЕ ПРАВИЛА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ВСЕГДА!</a:t>
            </a:r>
            <a:endParaRPr lang="ru-RU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214563"/>
            <a:ext cx="1511300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5000625"/>
            <a:ext cx="15128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5" y="4929188"/>
            <a:ext cx="1512888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51700" y="3141663"/>
            <a:ext cx="16033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338138"/>
            <a:ext cx="1512887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51725" y="260350"/>
            <a:ext cx="13684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Вниманию родителей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3500" b="1" i="1" dirty="0">
                <a:solidFill>
                  <a:srgbClr val="002060"/>
                </a:solidFill>
              </a:rPr>
              <a:t>Уважаемые родители! Обычно вы заняты своими делами, у вас много хлопот, вы всегда испытываете нехватку времени. И все-таки... несмотря на свои заботы, вечную спешку, помните о тех, кому нужна ваша помощь, совет, ваша опека - о детях и подростках.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3500" b="1" i="1" dirty="0">
                <a:solidFill>
                  <a:srgbClr val="002060"/>
                </a:solidFill>
              </a:rPr>
              <a:t>Посвятите отдельную прогулку правилам перехода через дорогу. Проверьте, правильно ли ваш ребенок их понимает, умеет ли использовать эти знания в реальных дорожных ситуациях. Для этого потренируйтесь вместе переходить по пешеходному переходу через проезжую часть с односторонним и двусторонним движением, через регулируемый и нерегулируемый перекрестки.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3500" b="1" i="1" dirty="0">
                <a:solidFill>
                  <a:srgbClr val="002060"/>
                </a:solidFill>
              </a:rPr>
              <a:t>Пройдите вместе с ребенком по привычному маршруту в школу и обратно. Поговорите о том, почему очень важно ходить одной и той же дорогой. Обратите внимание ребенка на все опасности и скрытые «ловушки», которые могут подстерегать его на пути. продумайте маршрут так, чтобы он стал более безопасным.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3500" b="1" i="1" dirty="0">
                <a:solidFill>
                  <a:srgbClr val="002060"/>
                </a:solidFill>
              </a:rPr>
              <a:t>Прежде чем воплотить мечту ребенка в реальность и приобрести велосипед (</a:t>
            </a:r>
            <a:r>
              <a:rPr lang="ru-RU" sz="3500" b="1" i="1" dirty="0" err="1">
                <a:solidFill>
                  <a:srgbClr val="002060"/>
                </a:solidFill>
              </a:rPr>
              <a:t>мокик</a:t>
            </a:r>
            <a:r>
              <a:rPr lang="ru-RU" sz="3500" b="1" i="1" dirty="0">
                <a:solidFill>
                  <a:srgbClr val="002060"/>
                </a:solidFill>
              </a:rPr>
              <a:t> или мопед), родителям следует обратить внимание на район проживания и убедиться в наличии безопасных мест - велосипедных дорожек, стадиона, парка или школьного двора.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Вниманию родителей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6400" b="1" i="1" dirty="0">
                <a:solidFill>
                  <a:srgbClr val="002060"/>
                </a:solidFill>
              </a:rPr>
              <a:t>Допуская непоседливость детей, стоит учесть, что в любой момент он может выехать из своего двора и направиться к другу или однокласснику в соседний квартал. Оказавшись на проезжей части в потоке автотранспорта, даже подготовленному человеку сложно сориентироваться в первые минуты движения, а что можно сказать о ребенке - одновременно работать ногами, удерживать руками руль, контролировать вокруг себя ситуацию и помнить о соблюдении мер безопасности.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6400" b="1" i="1" dirty="0">
                <a:solidFill>
                  <a:srgbClr val="002060"/>
                </a:solidFill>
              </a:rPr>
              <a:t>На любое изменение дорожной обстановки при отсутствии опыта и навыков ребенок может растеряться, начать паниковать и действовать неадекватно. Не следует забывать, что велосипед - транспортное средство, одно из самых неустойчивых и незащищенных, и даже незначительные столкновения могут повлечь за собой очень серьезные последствия.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6400" b="1" i="1" dirty="0">
                <a:solidFill>
                  <a:srgbClr val="002060"/>
                </a:solidFill>
              </a:rPr>
              <a:t>Если вашему ребенку нет 12 лет, он не имеет права ездить на переднем пассажирском сиденье автомобиля. Самое безопасное место в машине - за спиной водителя.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6400" b="1" i="1" dirty="0">
                <a:solidFill>
                  <a:srgbClr val="002060"/>
                </a:solidFill>
              </a:rPr>
              <a:t>Во время каникул неважно, останется ли ваш ребенок в городе или уедет. Необходимо использовать любую возможность напомнить ему о правилах дорожного движения. Не оставляйте детей без присмотра на улице, не разрешайте им играть вблизи проезжей части.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sz="6400" b="1" i="1" dirty="0">
                <a:solidFill>
                  <a:srgbClr val="002060"/>
                </a:solidFill>
              </a:rPr>
              <a:t>Приучайте детей с раннего возраста соблюдать правила дорожного движения. И не забывайте, что личный пример - самая доходчивая форма обучения.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/>
              <a:t> 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416836"/>
      </p:ext>
    </p:extLst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85750"/>
            <a:ext cx="8429625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3300"/>
                </a:solidFill>
                <a:latin typeface="Tahoma" pitchFamily="34" charset="0"/>
              </a:rPr>
              <a:t>Большинство дорожно-транспортных происшествий совершаются по причинам:</a:t>
            </a:r>
            <a:endParaRPr lang="ru-RU" dirty="0"/>
          </a:p>
        </p:txBody>
      </p:sp>
      <p:sp>
        <p:nvSpPr>
          <p:cNvPr id="6147" name="Текст 2"/>
          <p:cNvSpPr>
            <a:spLocks noGrp="1"/>
          </p:cNvSpPr>
          <p:nvPr>
            <p:ph type="body" idx="2"/>
          </p:nvPr>
        </p:nvSpPr>
        <p:spPr>
          <a:xfrm>
            <a:off x="428625" y="1571625"/>
            <a:ext cx="2571750" cy="4143375"/>
          </a:xfrm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357563" y="1571625"/>
            <a:ext cx="5329237" cy="4554538"/>
          </a:xfrm>
        </p:spPr>
        <p:txBody>
          <a:bodyPr>
            <a:normAutofit fontScale="77500" lnSpcReduction="20000"/>
          </a:bodyPr>
          <a:lstStyle/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>
                <a:latin typeface="Tahoma" pitchFamily="34" charset="0"/>
              </a:rPr>
              <a:t>самонадеянности или легкомыслия невнимательности к окружающим,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 err="1">
                <a:latin typeface="Tahoma" pitchFamily="34" charset="0"/>
              </a:rPr>
              <a:t>непредупредительности</a:t>
            </a:r>
            <a:r>
              <a:rPr lang="ru-RU" sz="2800" b="1" dirty="0">
                <a:latin typeface="Tahoma" pitchFamily="34" charset="0"/>
              </a:rPr>
              <a:t>,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>
                <a:latin typeface="Tahoma" pitchFamily="34" charset="0"/>
              </a:rPr>
              <a:t>недостаточной опытности,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>
                <a:latin typeface="Tahoma" pitchFamily="34" charset="0"/>
              </a:rPr>
              <a:t>неуважения к</a:t>
            </a:r>
            <a:r>
              <a:rPr lang="ru-RU" sz="2800" dirty="0">
                <a:latin typeface="Tahoma" pitchFamily="34" charset="0"/>
              </a:rPr>
              <a:t> </a:t>
            </a:r>
            <a:r>
              <a:rPr lang="ru-RU" sz="2800" b="1" dirty="0">
                <a:latin typeface="Tahoma" pitchFamily="34" charset="0"/>
              </a:rPr>
              <a:t>другим людям,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>
                <a:latin typeface="Tahoma" pitchFamily="34" charset="0"/>
              </a:rPr>
              <a:t>небрежного отношения к выполнению </a:t>
            </a:r>
            <a:br>
              <a:rPr lang="en-US" sz="2800" b="1" dirty="0">
                <a:latin typeface="Tahoma" pitchFamily="34" charset="0"/>
              </a:rPr>
            </a:br>
            <a:r>
              <a:rPr lang="ru-RU" sz="2800" b="1" dirty="0">
                <a:latin typeface="Tahoma" pitchFamily="34" charset="0"/>
              </a:rPr>
              <a:t>своих обязанностей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ru-RU" sz="2800" b="1" dirty="0">
                <a:latin typeface="Tahoma" pitchFamily="34" charset="0"/>
              </a:rPr>
              <a:t>и, наконец, просто из-за незнания и нарушения «Правил дорожного движения».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1571625"/>
            <a:ext cx="2500312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3300"/>
                </a:solidFill>
                <a:latin typeface="Tahoma" pitchFamily="34" charset="0"/>
              </a:rPr>
              <a:t>ДТП с участием детей</a:t>
            </a:r>
            <a:r>
              <a:rPr lang="ru-RU" sz="4400" dirty="0"/>
              <a:t> 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2"/>
          </p:nvPr>
        </p:nvSpPr>
        <p:spPr>
          <a:xfrm>
            <a:off x="642938" y="3429000"/>
            <a:ext cx="1643062" cy="1643063"/>
          </a:xfrm>
        </p:spPr>
        <p:txBody>
          <a:bodyPr/>
          <a:lstStyle/>
          <a:p>
            <a:pPr algn="ctr" eaLnBrk="1" hangingPunct="1"/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571750" y="1857375"/>
            <a:ext cx="6115050" cy="42687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>
                <a:solidFill>
                  <a:srgbClr val="FF3300"/>
                </a:solidFill>
                <a:latin typeface="Tahoma" pitchFamily="34" charset="0"/>
              </a:rPr>
              <a:t>12 тысяч</a:t>
            </a:r>
            <a:r>
              <a:rPr lang="ru-RU" sz="3600" b="1">
                <a:latin typeface="Tahoma" pitchFamily="34" charset="0"/>
              </a:rPr>
              <a:t> аварий, </a:t>
            </a:r>
          </a:p>
          <a:p>
            <a:pPr algn="ctr" eaLnBrk="1" hangingPunct="1">
              <a:buFontTx/>
              <a:buNone/>
            </a:pPr>
            <a:r>
              <a:rPr lang="ru-RU" sz="3600" b="1">
                <a:latin typeface="Tahoma" pitchFamily="34" charset="0"/>
              </a:rPr>
              <a:t>погибли </a:t>
            </a:r>
            <a:r>
              <a:rPr lang="ru-RU" sz="3600" b="1">
                <a:solidFill>
                  <a:srgbClr val="FF3300"/>
                </a:solidFill>
                <a:latin typeface="Tahoma" pitchFamily="34" charset="0"/>
              </a:rPr>
              <a:t>557</a:t>
            </a:r>
            <a:r>
              <a:rPr lang="ru-RU" sz="3600" b="1">
                <a:latin typeface="Tahoma" pitchFamily="34" charset="0"/>
              </a:rPr>
              <a:t> детей,</a:t>
            </a:r>
          </a:p>
          <a:p>
            <a:pPr algn="ctr" eaLnBrk="1" hangingPunct="1">
              <a:buFontTx/>
              <a:buNone/>
            </a:pPr>
            <a:r>
              <a:rPr lang="ru-RU" sz="3600" b="1">
                <a:latin typeface="Tahoma" pitchFamily="34" charset="0"/>
              </a:rPr>
              <a:t>   получили травмы почти </a:t>
            </a:r>
            <a:r>
              <a:rPr lang="ru-RU" sz="3600" b="1">
                <a:solidFill>
                  <a:srgbClr val="FF3300"/>
                </a:solidFill>
                <a:latin typeface="Tahoma" pitchFamily="34" charset="0"/>
              </a:rPr>
              <a:t>12,5 тысяч</a:t>
            </a:r>
            <a:r>
              <a:rPr lang="ru-RU" sz="3600">
                <a:latin typeface="Tahoma" pitchFamily="34" charset="0"/>
              </a:rPr>
              <a:t> </a:t>
            </a:r>
            <a:r>
              <a:rPr lang="ru-RU" sz="3600" b="1">
                <a:latin typeface="Tahoma" pitchFamily="34" charset="0"/>
              </a:rPr>
              <a:t>детей</a:t>
            </a:r>
            <a:endParaRPr lang="ru-RU" sz="360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3429000"/>
            <a:ext cx="165576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841" y="380262"/>
            <a:ext cx="8174485" cy="240432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3200" dirty="0">
                <a:solidFill>
                  <a:srgbClr val="FF3300"/>
                </a:solidFill>
              </a:rPr>
            </a:br>
            <a:br>
              <a:rPr lang="ru-RU" sz="3200" dirty="0">
                <a:solidFill>
                  <a:srgbClr val="FF33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33575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Больше всего подвержены 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травматизму на дорогах 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дети в возрасте 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от 7 до 14 лет, </a:t>
            </a:r>
          </a:p>
          <a:p>
            <a:pPr algn="ctr" eaLnBrk="1" hangingPunct="1">
              <a:buFontTx/>
              <a:buNone/>
            </a:pPr>
            <a:r>
              <a:rPr lang="ru-RU" b="1">
                <a:solidFill>
                  <a:srgbClr val="FF3300"/>
                </a:solidFill>
                <a:latin typeface="Tahoma" pitchFamily="34" charset="0"/>
              </a:rPr>
              <a:t>то есть школьного возраста. </a:t>
            </a:r>
            <a:br>
              <a:rPr lang="ru-RU" b="1">
                <a:solidFill>
                  <a:srgbClr val="FF3300"/>
                </a:solidFill>
                <a:latin typeface="Tahoma" pitchFamily="34" charset="0"/>
              </a:rPr>
            </a:br>
            <a:br>
              <a:rPr lang="ru-RU" sz="1800" b="1">
                <a:solidFill>
                  <a:srgbClr val="FF3300"/>
                </a:solidFill>
              </a:rPr>
            </a:br>
            <a:endParaRPr lang="ru-RU" sz="1800" b="1">
              <a:solidFill>
                <a:srgbClr val="FF3300"/>
              </a:solidFill>
            </a:endParaRPr>
          </a:p>
          <a:p>
            <a:pPr eaLnBrk="1" hangingPunct="1"/>
            <a:endParaRPr lang="ru-RU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571500"/>
            <a:ext cx="3143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5732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3300"/>
                </a:solidFill>
                <a:latin typeface="Tahoma" pitchFamily="34" charset="0"/>
              </a:rPr>
              <a:t>Каждый участник дорожного движения:</a:t>
            </a:r>
            <a:br>
              <a:rPr lang="ru-RU" sz="3200" dirty="0">
                <a:solidFill>
                  <a:srgbClr val="FF3300"/>
                </a:solidFill>
                <a:latin typeface="Tahoma" pitchFamily="34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308475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ru-RU" b="1">
                <a:latin typeface="Tahoma" pitchFamily="34" charset="0"/>
              </a:rPr>
              <a:t>должен быть внимательнее,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ru-RU" b="1">
                <a:latin typeface="Tahoma" pitchFamily="34" charset="0"/>
              </a:rPr>
              <a:t>неукоснительно соблюдать правила,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ru-RU" b="1">
                <a:latin typeface="Tahoma" pitchFamily="34" charset="0"/>
              </a:rPr>
              <a:t>должен осознавать свою ответственность за поведение на дороге, 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ru-RU" b="1">
                <a:latin typeface="Tahoma" pitchFamily="34" charset="0"/>
              </a:rPr>
              <a:t>быть вежливым и корректным по отношению к другим водителям и пешеходам.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4294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Рекомендации родителям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7864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 </a:t>
            </a:r>
            <a:endParaRPr lang="ru-RU" sz="3600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Стоящая машина опасна: она может закрывать собой другой автомобиль, который движется с большой скоростью, мешает вовремя заметить опасность. Нельзя выходить на дорогу из-за стоящих машин. В крайнем случае, нужно осторожно выглянуть из-за стоящего автомобиля, убедиться, что опасность не угрожает и только тогда переходить дорогу. 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Не обходите стоящий автобус ни спереди, ни сзади!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Стоящий автобус закрывает собою участок дороги, по которому в тот момент, когда вы решили ее перейти, может проезжать автомобиль. Кроме того, люди около остановки обычно спешат и забывают о безопасности. От остановки надо двигаться в сторону ближайшего пешеходного перехода.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 Умейте предвидеть скрытую опасность!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Из-за стоящего автомобиля, дома, забора, кустов и др. может неожиданно выехать машина. Для перехода дороги нужно выбрать такое место, где дорога просматривается в оба направления. В крайнем случае, можно осторожно выглянуть из-за помехи, убедиться, что опасности нет, и только тогда переходить дорогу.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Машина приближается медленно, и все же надо пропустить ее.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Медленно движущаяся машина может скрывать за собой автомобиль, идущий на большой скорости. Ребенок часто не подозревает, что за одной машиной может быть скрыта другая.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И у светофора можно встретить опасность.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Сегодня на дорогах города мы постоянно сталкиваемся с тем, что водители автомобилей нарушают Правила дорожного движения: мчатся на высокой скорости, игнорируя сигналы светофора и знаки перехода. Поэтому недостаточно научить детей ориентироваться на зеленый сигнал светофора, необходимо убедиться, что опасность не угрожает. Дети часто рассуждают так: «Машины еще стоят, водители меня видят и пропустят». Они ошибаются.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4300" b="1" i="1" dirty="0">
                <a:solidFill>
                  <a:srgbClr val="002060"/>
                </a:solidFill>
              </a:rPr>
              <a:t>«Пустынную» улицу дети часто перебегают не глядя.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4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6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249</TotalTime>
  <Words>1133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Book Antiqua</vt:lpstr>
      <vt:lpstr>Calibri</vt:lpstr>
      <vt:lpstr>Lucida Sans</vt:lpstr>
      <vt:lpstr>Tahoma</vt:lpstr>
      <vt:lpstr>Times New Roman</vt:lpstr>
      <vt:lpstr>Wingdings</vt:lpstr>
      <vt:lpstr>Wingdings 2</vt:lpstr>
      <vt:lpstr>Wingdings 3</vt:lpstr>
      <vt:lpstr>Апекс</vt:lpstr>
      <vt:lpstr>Безопасная дорога в школу</vt:lpstr>
      <vt:lpstr>Вниманию родителей</vt:lpstr>
      <vt:lpstr>Вниманию родителей</vt:lpstr>
      <vt:lpstr>Презентация PowerPoint</vt:lpstr>
      <vt:lpstr>Большинство дорожно-транспортных происшествий совершаются по причинам:</vt:lpstr>
      <vt:lpstr>ДТП с участием детей </vt:lpstr>
      <vt:lpstr>  </vt:lpstr>
      <vt:lpstr>Каждый участник дорожного движения: </vt:lpstr>
      <vt:lpstr>Рекомендации родителям</vt:lpstr>
      <vt:lpstr>Рекомендации родителям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Безопасная дорога в школу</dc:title>
  <dc:creator>Admin</dc:creator>
  <cp:lastModifiedBy>HP</cp:lastModifiedBy>
  <cp:revision>30</cp:revision>
  <dcterms:created xsi:type="dcterms:W3CDTF">2010-11-02T17:22:35Z</dcterms:created>
  <dcterms:modified xsi:type="dcterms:W3CDTF">2024-09-16T17:56:29Z</dcterms:modified>
</cp:coreProperties>
</file>